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6" r:id="rId5"/>
    <p:sldId id="303" r:id="rId6"/>
    <p:sldId id="259" r:id="rId7"/>
    <p:sldId id="260" r:id="rId8"/>
    <p:sldId id="261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30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5252"/>
    <a:srgbClr val="047EB6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D395C-A2AD-4EE2-A93A-AFECBE5331F2}" type="datetimeFigureOut">
              <a:rPr lang="en-GB" smtClean="0"/>
              <a:t>18/07/2022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EACDA4-5FDF-40B3-9E89-662D287295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124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E11E6-2D40-4ECB-9041-667E775E3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50FB63-7EA2-4F28-8A65-256770263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DBD7-0281-47C5-985D-878ACCE93684}" type="datetime1">
              <a:rPr lang="en-GB" smtClean="0"/>
              <a:t>18/07/2022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93D46C-66FE-4EAA-828B-29DD80E23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A17F56-8F03-4358-A396-61D724521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52C7-0462-49B5-84B7-35F4DEAFFF0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6725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5A2C45-1278-4DCE-B3D8-44E024A13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F7CD6-42B7-4737-8CFD-66A4F05E7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02B5E-7A2E-4ED2-AE05-2261FFE00F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DCD92-302A-49B1-9B5E-20AE06590DDD}" type="datetime1">
              <a:rPr lang="en-GB" smtClean="0"/>
              <a:t>18/07/2022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E1DD5-E4F0-46EB-819D-EB3E2E4209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66325-76FF-49B0-B2A0-27BF80CD1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752C7-0462-49B5-84B7-35F4DEAFFF0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3676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17.xml"/><Relationship Id="rId5" Type="http://schemas.openxmlformats.org/officeDocument/2006/relationships/slide" Target="slide5.xml"/><Relationship Id="rId10" Type="http://schemas.openxmlformats.org/officeDocument/2006/relationships/slide" Target="slide15.xml"/><Relationship Id="rId4" Type="http://schemas.openxmlformats.org/officeDocument/2006/relationships/slide" Target="slide4.xml"/><Relationship Id="rId9" Type="http://schemas.openxmlformats.org/officeDocument/2006/relationships/slide" Target="slide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rbour.info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BADE03D-D3C4-47EE-A031-2B68ACD16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AAE925-D844-4B9C-B57D-7C78721D4FA4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AEA986-92DA-499D-BAA3-3B22F59331CF}"/>
              </a:ext>
            </a:extLst>
          </p:cNvPr>
          <p:cNvSpPr txBox="1"/>
          <p:nvPr/>
        </p:nvSpPr>
        <p:spPr>
          <a:xfrm>
            <a:off x="1100692" y="2351782"/>
            <a:ext cx="999061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How to use the</a:t>
            </a:r>
          </a:p>
          <a:p>
            <a:pPr algn="ctr"/>
            <a:r>
              <a:rPr lang="en-GB" sz="5400" b="1" dirty="0">
                <a:solidFill>
                  <a:schemeClr val="bg1"/>
                </a:solidFill>
              </a:rPr>
              <a:t>Explore Content </a:t>
            </a:r>
            <a:r>
              <a:rPr lang="en-GB" sz="5400" dirty="0">
                <a:solidFill>
                  <a:schemeClr val="bg1"/>
                </a:solidFill>
              </a:rPr>
              <a:t>tab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</a:rPr>
              <a:t>in Barbour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976EB3-6A9E-47D0-AB45-207FB6F29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52C7-0462-49B5-84B7-35F4DEAFFF02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846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C0A3B4-289B-4CA9-B147-C2AB57AC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51267-BE20-4359-9B9E-142D88AF13B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818A30-0E6B-47ED-B45B-2D546DFA6B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66" t="12174" r="7191" b="18405"/>
          <a:stretch/>
        </p:blipFill>
        <p:spPr>
          <a:xfrm>
            <a:off x="2264423" y="1276705"/>
            <a:ext cx="8314950" cy="37823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6C3ED8-D9D5-4F9D-BE2E-A7E03EE8B762}"/>
              </a:ext>
            </a:extLst>
          </p:cNvPr>
          <p:cNvSpPr txBox="1"/>
          <p:nvPr/>
        </p:nvSpPr>
        <p:spPr>
          <a:xfrm>
            <a:off x="1329536" y="5298775"/>
            <a:ext cx="9901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525252"/>
                </a:solidFill>
                <a:latin typeface="+mj-lt"/>
              </a:rPr>
              <a:t>Finally, you can use the search bar at the top of the page to search for the topic of your interest.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B25387-C9BF-44E9-9E8B-0064CF1BC931}"/>
              </a:ext>
            </a:extLst>
          </p:cNvPr>
          <p:cNvSpPr txBox="1"/>
          <p:nvPr/>
        </p:nvSpPr>
        <p:spPr>
          <a:xfrm>
            <a:off x="1329536" y="500629"/>
            <a:ext cx="4103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47EB6"/>
                </a:solidFill>
                <a:latin typeface="+mj-lt"/>
              </a:rPr>
              <a:t>Explore content – Explore topics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066EA2F-E010-407C-AF03-D7D2FC1648FA}"/>
              </a:ext>
            </a:extLst>
          </p:cNvPr>
          <p:cNvSpPr/>
          <p:nvPr/>
        </p:nvSpPr>
        <p:spPr>
          <a:xfrm>
            <a:off x="5041577" y="3210339"/>
            <a:ext cx="4659013" cy="54452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A4933A2-D072-409A-8CFC-4B3E5D77213A}"/>
              </a:ext>
            </a:extLst>
          </p:cNvPr>
          <p:cNvSpPr/>
          <p:nvPr/>
        </p:nvSpPr>
        <p:spPr>
          <a:xfrm>
            <a:off x="5565913" y="4228078"/>
            <a:ext cx="964096" cy="35780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960BFD-4095-4628-BDDF-DCB81B87E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52C7-0462-49B5-84B7-35F4DEAFFF02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7196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C0A3B4-289B-4CA9-B147-C2AB57AC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51267-BE20-4359-9B9E-142D88AF13B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630FB4-E5E0-449B-A1E7-D6018D9DC5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5" t="47778" r="15326" b="17294"/>
          <a:stretch/>
        </p:blipFill>
        <p:spPr>
          <a:xfrm>
            <a:off x="1087180" y="2523085"/>
            <a:ext cx="4262305" cy="11944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6C3ED8-D9D5-4F9D-BE2E-A7E03EE8B762}"/>
              </a:ext>
            </a:extLst>
          </p:cNvPr>
          <p:cNvSpPr txBox="1"/>
          <p:nvPr/>
        </p:nvSpPr>
        <p:spPr>
          <a:xfrm>
            <a:off x="1087180" y="5177211"/>
            <a:ext cx="10422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525252"/>
                </a:solidFill>
                <a:latin typeface="+mj-lt"/>
              </a:rPr>
              <a:t>Once you have found your chosen topic, click it and you will be redirected to the topic overview. Here you will find a summary of the topic along with other resources you can use.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B25387-C9BF-44E9-9E8B-0064CF1BC931}"/>
              </a:ext>
            </a:extLst>
          </p:cNvPr>
          <p:cNvSpPr txBox="1"/>
          <p:nvPr/>
        </p:nvSpPr>
        <p:spPr>
          <a:xfrm>
            <a:off x="1087180" y="569045"/>
            <a:ext cx="4604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47EB6"/>
                </a:solidFill>
                <a:latin typeface="+mj-lt"/>
              </a:rPr>
              <a:t>Explore content – Topic Overview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066EA2F-E010-407C-AF03-D7D2FC1648FA}"/>
              </a:ext>
            </a:extLst>
          </p:cNvPr>
          <p:cNvSpPr/>
          <p:nvPr/>
        </p:nvSpPr>
        <p:spPr>
          <a:xfrm>
            <a:off x="2554356" y="3120303"/>
            <a:ext cx="834887" cy="35780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6409E0-478E-4995-A27A-32F177D6F1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1" t="11808" r="13091" b="4831"/>
          <a:stretch/>
        </p:blipFill>
        <p:spPr>
          <a:xfrm>
            <a:off x="5571963" y="1191211"/>
            <a:ext cx="6059936" cy="3858184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D502B37-CB05-4E3A-B8F8-4963D79137E8}"/>
              </a:ext>
            </a:extLst>
          </p:cNvPr>
          <p:cNvSpPr/>
          <p:nvPr/>
        </p:nvSpPr>
        <p:spPr>
          <a:xfrm>
            <a:off x="5542145" y="1808606"/>
            <a:ext cx="5202055" cy="795446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987779-192D-4706-8A1C-DE73F6B1F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52C7-0462-49B5-84B7-35F4DEAFFF02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8960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C0A3B4-289B-4CA9-B147-C2AB57AC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51267-BE20-4359-9B9E-142D88AF13B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6C3ED8-D9D5-4F9D-BE2E-A7E03EE8B762}"/>
              </a:ext>
            </a:extLst>
          </p:cNvPr>
          <p:cNvSpPr txBox="1"/>
          <p:nvPr/>
        </p:nvSpPr>
        <p:spPr>
          <a:xfrm>
            <a:off x="884833" y="4709637"/>
            <a:ext cx="10422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525252"/>
                </a:solidFill>
                <a:latin typeface="+mj-lt"/>
              </a:rPr>
              <a:t>Some of the resources available to you are </a:t>
            </a:r>
            <a:r>
              <a:rPr lang="en-GB" sz="2400" dirty="0">
                <a:solidFill>
                  <a:schemeClr val="accent1"/>
                </a:solidFill>
                <a:latin typeface="+mj-lt"/>
              </a:rPr>
              <a:t>‘Directors Briefings’</a:t>
            </a:r>
            <a:r>
              <a:rPr lang="en-GB" sz="2400" dirty="0">
                <a:solidFill>
                  <a:srgbClr val="525252"/>
                </a:solidFill>
                <a:latin typeface="+mj-lt"/>
              </a:rPr>
              <a:t>, which are short handouts to help senior managers or above. </a:t>
            </a:r>
            <a:r>
              <a:rPr lang="en-GB" sz="2400" dirty="0">
                <a:solidFill>
                  <a:schemeClr val="accent1"/>
                </a:solidFill>
                <a:latin typeface="+mj-lt"/>
              </a:rPr>
              <a:t>‘Employee Factsheets’</a:t>
            </a:r>
            <a:r>
              <a:rPr lang="en-GB" sz="2400" dirty="0">
                <a:solidFill>
                  <a:srgbClr val="525252"/>
                </a:solidFill>
                <a:latin typeface="+mj-lt"/>
              </a:rPr>
              <a:t>, which are short handouts explaining to an employee their responsibilities. </a:t>
            </a:r>
            <a:r>
              <a:rPr lang="en-GB" sz="2400" dirty="0">
                <a:solidFill>
                  <a:schemeClr val="accent1"/>
                </a:solidFill>
                <a:latin typeface="+mj-lt"/>
              </a:rPr>
              <a:t>‘Toolbox talks’</a:t>
            </a:r>
            <a:r>
              <a:rPr lang="en-GB" sz="2400" dirty="0">
                <a:solidFill>
                  <a:srgbClr val="525252"/>
                </a:solidFill>
                <a:latin typeface="+mj-lt"/>
              </a:rPr>
              <a:t> are PowerPoint presentations to enable you to create training sessions.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B25387-C9BF-44E9-9E8B-0064CF1BC931}"/>
              </a:ext>
            </a:extLst>
          </p:cNvPr>
          <p:cNvSpPr txBox="1"/>
          <p:nvPr/>
        </p:nvSpPr>
        <p:spPr>
          <a:xfrm>
            <a:off x="1087180" y="569045"/>
            <a:ext cx="5008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47EB6"/>
                </a:solidFill>
                <a:latin typeface="+mj-lt"/>
              </a:rPr>
              <a:t>Explore content – Available resources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2292DB-0A61-41FD-B1F4-69DA291536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054" t="26667" r="26305" b="7006"/>
          <a:stretch/>
        </p:blipFill>
        <p:spPr>
          <a:xfrm>
            <a:off x="948034" y="1599755"/>
            <a:ext cx="3701745" cy="257468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6D6DABD-A2ED-4F4D-BC02-BBCE3644B8BF}"/>
              </a:ext>
            </a:extLst>
          </p:cNvPr>
          <p:cNvSpPr/>
          <p:nvPr/>
        </p:nvSpPr>
        <p:spPr>
          <a:xfrm>
            <a:off x="1835427" y="1573545"/>
            <a:ext cx="834887" cy="35780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D6E5D3-9CAE-4C20-94C1-AF55D37730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53" t="25570" r="26494" b="6280"/>
          <a:stretch/>
        </p:blipFill>
        <p:spPr>
          <a:xfrm>
            <a:off x="4839391" y="1599755"/>
            <a:ext cx="3569922" cy="257468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C55452F-F438-4502-8E1E-E11315F4D2B5}"/>
              </a:ext>
            </a:extLst>
          </p:cNvPr>
          <p:cNvSpPr/>
          <p:nvPr/>
        </p:nvSpPr>
        <p:spPr>
          <a:xfrm>
            <a:off x="6380923" y="1599755"/>
            <a:ext cx="834887" cy="35780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1A8EA0-4AD7-428C-8E8A-843678C0AA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225" t="15169" r="26785" b="7005"/>
          <a:stretch/>
        </p:blipFill>
        <p:spPr>
          <a:xfrm>
            <a:off x="8601840" y="1599755"/>
            <a:ext cx="3116466" cy="257468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0063D1E-93BD-4298-BC52-7BD025E6A531}"/>
              </a:ext>
            </a:extLst>
          </p:cNvPr>
          <p:cNvSpPr/>
          <p:nvPr/>
        </p:nvSpPr>
        <p:spPr>
          <a:xfrm>
            <a:off x="10605052" y="1573545"/>
            <a:ext cx="487018" cy="255256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21534B-8184-4656-8DAC-A5CB37A90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52C7-0462-49B5-84B7-35F4DEAFFF02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0903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C0A3B4-289B-4CA9-B147-C2AB57AC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51267-BE20-4359-9B9E-142D88AF13B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6C3ED8-D9D5-4F9D-BE2E-A7E03EE8B762}"/>
              </a:ext>
            </a:extLst>
          </p:cNvPr>
          <p:cNvSpPr txBox="1"/>
          <p:nvPr/>
        </p:nvSpPr>
        <p:spPr>
          <a:xfrm>
            <a:off x="884833" y="4709637"/>
            <a:ext cx="10422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+mj-lt"/>
              </a:rPr>
              <a:t>‘Model Policies’ </a:t>
            </a:r>
            <a:r>
              <a:rPr lang="en-GB" sz="2400" dirty="0">
                <a:solidFill>
                  <a:srgbClr val="525252"/>
                </a:solidFill>
                <a:latin typeface="+mj-lt"/>
              </a:rPr>
              <a:t>are templates for you to use to create a policy or update your own. </a:t>
            </a:r>
            <a:r>
              <a:rPr lang="en-GB" sz="2400" dirty="0">
                <a:solidFill>
                  <a:schemeClr val="accent1"/>
                </a:solidFill>
                <a:latin typeface="+mj-lt"/>
              </a:rPr>
              <a:t>‘Forms and Checklists’ </a:t>
            </a:r>
            <a:r>
              <a:rPr lang="en-GB" sz="2400" dirty="0">
                <a:solidFill>
                  <a:srgbClr val="525252"/>
                </a:solidFill>
                <a:latin typeface="+mj-lt"/>
              </a:rPr>
              <a:t>can be used to update your own or create new checklists. </a:t>
            </a:r>
            <a:r>
              <a:rPr lang="en-GB" sz="2400" dirty="0">
                <a:solidFill>
                  <a:schemeClr val="accent1"/>
                </a:solidFill>
                <a:latin typeface="+mj-lt"/>
              </a:rPr>
              <a:t>‘Cartoons’ </a:t>
            </a:r>
            <a:r>
              <a:rPr lang="en-GB" sz="2400" dirty="0">
                <a:solidFill>
                  <a:srgbClr val="525252"/>
                </a:solidFill>
                <a:latin typeface="+mj-lt"/>
              </a:rPr>
              <a:t>are short handouts on main safety issues which can be used as an alternative way of learning.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B25387-C9BF-44E9-9E8B-0064CF1BC931}"/>
              </a:ext>
            </a:extLst>
          </p:cNvPr>
          <p:cNvSpPr txBox="1"/>
          <p:nvPr/>
        </p:nvSpPr>
        <p:spPr>
          <a:xfrm>
            <a:off x="1087180" y="569045"/>
            <a:ext cx="5008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47EB6"/>
                </a:solidFill>
                <a:latin typeface="+mj-lt"/>
              </a:rPr>
              <a:t>Explore content – Available resources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F3C26B-DBB1-4BAF-9308-1B96901CBC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652" t="24444" r="29103" b="39469"/>
          <a:stretch/>
        </p:blipFill>
        <p:spPr>
          <a:xfrm>
            <a:off x="987780" y="1945190"/>
            <a:ext cx="3282460" cy="1326121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6D6DABD-A2ED-4F4D-BC02-BBCE3644B8BF}"/>
              </a:ext>
            </a:extLst>
          </p:cNvPr>
          <p:cNvSpPr/>
          <p:nvPr/>
        </p:nvSpPr>
        <p:spPr>
          <a:xfrm>
            <a:off x="3623858" y="1945190"/>
            <a:ext cx="647045" cy="248356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0374B4-8225-4DE9-BEB9-B671EE47B6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53" t="14589" r="25761" b="16425"/>
          <a:stretch/>
        </p:blipFill>
        <p:spPr>
          <a:xfrm>
            <a:off x="4494917" y="1448877"/>
            <a:ext cx="3947380" cy="2842592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C55452F-F438-4502-8E1E-E11315F4D2B5}"/>
              </a:ext>
            </a:extLst>
          </p:cNvPr>
          <p:cNvSpPr/>
          <p:nvPr/>
        </p:nvSpPr>
        <p:spPr>
          <a:xfrm>
            <a:off x="4466513" y="1762877"/>
            <a:ext cx="834887" cy="229356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0C9353-C8FB-4D74-8B17-0EB8F210ED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12" t="23720" r="29103" b="38186"/>
          <a:stretch/>
        </p:blipFill>
        <p:spPr>
          <a:xfrm>
            <a:off x="8478873" y="2142020"/>
            <a:ext cx="3437935" cy="1456307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C93AAF4-2A01-481D-9A62-FF104721429E}"/>
              </a:ext>
            </a:extLst>
          </p:cNvPr>
          <p:cNvSpPr/>
          <p:nvPr/>
        </p:nvSpPr>
        <p:spPr>
          <a:xfrm>
            <a:off x="9173818" y="2400067"/>
            <a:ext cx="447261" cy="24839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C0B790-154D-4D5E-B9DD-D2BE38DC7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52C7-0462-49B5-84B7-35F4DEAFFF02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0588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C0A3B4-289B-4CA9-B147-C2AB57AC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51267-BE20-4359-9B9E-142D88AF13B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6C3ED8-D9D5-4F9D-BE2E-A7E03EE8B762}"/>
              </a:ext>
            </a:extLst>
          </p:cNvPr>
          <p:cNvSpPr txBox="1"/>
          <p:nvPr/>
        </p:nvSpPr>
        <p:spPr>
          <a:xfrm>
            <a:off x="884833" y="5037110"/>
            <a:ext cx="10422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+mj-lt"/>
              </a:rPr>
              <a:t>‘Key documents’ </a:t>
            </a:r>
            <a:r>
              <a:rPr lang="en-US" sz="2400" dirty="0">
                <a:solidFill>
                  <a:srgbClr val="525252"/>
                </a:solidFill>
                <a:latin typeface="+mj-lt"/>
              </a:rPr>
              <a:t>cover all the documents the editors have read to write the Barbour resources on this topic</a:t>
            </a:r>
            <a:r>
              <a:rPr lang="en-GB" sz="2400" dirty="0">
                <a:solidFill>
                  <a:srgbClr val="525252"/>
                </a:solidFill>
                <a:latin typeface="+mj-lt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B25387-C9BF-44E9-9E8B-0064CF1BC931}"/>
              </a:ext>
            </a:extLst>
          </p:cNvPr>
          <p:cNvSpPr txBox="1"/>
          <p:nvPr/>
        </p:nvSpPr>
        <p:spPr>
          <a:xfrm>
            <a:off x="1087180" y="569045"/>
            <a:ext cx="5008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47EB6"/>
                </a:solidFill>
                <a:latin typeface="+mj-lt"/>
              </a:rPr>
              <a:t>Explore content – Available resources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B177AA1-708C-468E-9717-D8A10598F2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435" t="15459" r="22010" b="29034"/>
          <a:stretch/>
        </p:blipFill>
        <p:spPr>
          <a:xfrm>
            <a:off x="2369860" y="1030710"/>
            <a:ext cx="7017026" cy="3806687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B6D1038-DC81-420E-92BF-C68CC2C3DAD6}"/>
              </a:ext>
            </a:extLst>
          </p:cNvPr>
          <p:cNvSpPr/>
          <p:nvPr/>
        </p:nvSpPr>
        <p:spPr>
          <a:xfrm>
            <a:off x="4396939" y="1492375"/>
            <a:ext cx="940374" cy="39606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4F8FF8-02B0-431B-A0AA-9F5FF254C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52C7-0462-49B5-84B7-35F4DEAFFF02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7885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C0A3B4-289B-4CA9-B147-C2AB57AC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51267-BE20-4359-9B9E-142D88AF13B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6C3ED8-D9D5-4F9D-BE2E-A7E03EE8B762}"/>
              </a:ext>
            </a:extLst>
          </p:cNvPr>
          <p:cNvSpPr txBox="1"/>
          <p:nvPr/>
        </p:nvSpPr>
        <p:spPr>
          <a:xfrm>
            <a:off x="1432559" y="2094565"/>
            <a:ext cx="29229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525252"/>
                </a:solidFill>
                <a:latin typeface="+mj-lt"/>
              </a:rPr>
              <a:t>You can search the library by </a:t>
            </a:r>
            <a:r>
              <a:rPr lang="en-GB" sz="2400" dirty="0">
                <a:solidFill>
                  <a:srgbClr val="00B050"/>
                </a:solidFill>
                <a:latin typeface="+mj-lt"/>
              </a:rPr>
              <a:t>‘Types of content’</a:t>
            </a:r>
            <a:r>
              <a:rPr lang="en-GB" sz="2400" dirty="0">
                <a:solidFill>
                  <a:srgbClr val="525252"/>
                </a:solidFill>
                <a:latin typeface="+mj-lt"/>
              </a:rPr>
              <a:t>. This gives you a full A-Z list of types of content within the Barbour library. To see them all click on </a:t>
            </a:r>
            <a:r>
              <a:rPr lang="en-GB" sz="2400" dirty="0">
                <a:solidFill>
                  <a:srgbClr val="00B050"/>
                </a:solidFill>
                <a:latin typeface="+mj-lt"/>
              </a:rPr>
              <a:t>‘Explore more’</a:t>
            </a:r>
            <a:r>
              <a:rPr lang="en-GB" sz="2400" dirty="0">
                <a:solidFill>
                  <a:srgbClr val="525252"/>
                </a:solidFill>
                <a:latin typeface="+mj-lt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B25387-C9BF-44E9-9E8B-0064CF1BC931}"/>
              </a:ext>
            </a:extLst>
          </p:cNvPr>
          <p:cNvSpPr txBox="1"/>
          <p:nvPr/>
        </p:nvSpPr>
        <p:spPr>
          <a:xfrm>
            <a:off x="1432559" y="816450"/>
            <a:ext cx="4511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47EB6"/>
                </a:solidFill>
                <a:latin typeface="+mj-lt"/>
              </a:rPr>
              <a:t>Explore content – Types of content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28DF9F-7CD2-4BD5-A4AF-182025F400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158" t="11835" r="13858" b="34542"/>
          <a:stretch/>
        </p:blipFill>
        <p:spPr>
          <a:xfrm>
            <a:off x="4561442" y="1971206"/>
            <a:ext cx="6958010" cy="2915587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751A435-4301-4D74-BEBE-C654ABC62CF4}"/>
              </a:ext>
            </a:extLst>
          </p:cNvPr>
          <p:cNvSpPr/>
          <p:nvPr/>
        </p:nvSpPr>
        <p:spPr>
          <a:xfrm>
            <a:off x="5225330" y="2882347"/>
            <a:ext cx="1125403" cy="218662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8C1F5D7-9AD5-485F-A27D-DB066ED08E86}"/>
              </a:ext>
            </a:extLst>
          </p:cNvPr>
          <p:cNvSpPr/>
          <p:nvPr/>
        </p:nvSpPr>
        <p:spPr>
          <a:xfrm>
            <a:off x="6629680" y="2452372"/>
            <a:ext cx="3776870" cy="2434421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502E55-552A-4CFA-87E6-B031247D4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52C7-0462-49B5-84B7-35F4DEAFFF02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6346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C0A3B4-289B-4CA9-B147-C2AB57AC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51267-BE20-4359-9B9E-142D88AF13B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552FE7-CD70-4381-9498-C09E1AAAF3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52" t="12125" r="15106" b="5411"/>
          <a:stretch/>
        </p:blipFill>
        <p:spPr>
          <a:xfrm>
            <a:off x="2852671" y="955324"/>
            <a:ext cx="6181857" cy="40477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6C3ED8-D9D5-4F9D-BE2E-A7E03EE8B762}"/>
              </a:ext>
            </a:extLst>
          </p:cNvPr>
          <p:cNvSpPr txBox="1"/>
          <p:nvPr/>
        </p:nvSpPr>
        <p:spPr>
          <a:xfrm>
            <a:off x="1153600" y="5099529"/>
            <a:ext cx="9579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525252"/>
                </a:solidFill>
                <a:latin typeface="+mj-lt"/>
              </a:rPr>
              <a:t>By selecting </a:t>
            </a:r>
            <a:r>
              <a:rPr lang="en-GB" sz="2400" dirty="0">
                <a:solidFill>
                  <a:schemeClr val="accent1"/>
                </a:solidFill>
                <a:latin typeface="+mj-lt"/>
              </a:rPr>
              <a:t>‘Technical Guides’</a:t>
            </a:r>
            <a:r>
              <a:rPr lang="en-GB" sz="2400" dirty="0">
                <a:solidFill>
                  <a:srgbClr val="525252"/>
                </a:solidFill>
                <a:latin typeface="+mj-lt"/>
              </a:rPr>
              <a:t> you will be redirected to an A-Z list within the Barbour library. If you wish to view another content type, you can use the quick menu on the left.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B25387-C9BF-44E9-9E8B-0064CF1BC931}"/>
              </a:ext>
            </a:extLst>
          </p:cNvPr>
          <p:cNvSpPr txBox="1"/>
          <p:nvPr/>
        </p:nvSpPr>
        <p:spPr>
          <a:xfrm>
            <a:off x="1432559" y="493659"/>
            <a:ext cx="4511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47EB6"/>
                </a:solidFill>
                <a:latin typeface="+mj-lt"/>
              </a:rPr>
              <a:t>Explore content – Types of content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7F134C-DD2B-4058-AC36-F241C8898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52C7-0462-49B5-84B7-35F4DEAFFF02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2947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C0A3B4-289B-4CA9-B147-C2AB57AC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51267-BE20-4359-9B9E-142D88AF13B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478AEF-4B23-403D-BCF8-349111EDAC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10" t="11691" r="15244" b="44106"/>
          <a:stretch/>
        </p:blipFill>
        <p:spPr>
          <a:xfrm>
            <a:off x="4502427" y="2321335"/>
            <a:ext cx="6848308" cy="24344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6C3ED8-D9D5-4F9D-BE2E-A7E03EE8B762}"/>
              </a:ext>
            </a:extLst>
          </p:cNvPr>
          <p:cNvSpPr txBox="1"/>
          <p:nvPr/>
        </p:nvSpPr>
        <p:spPr>
          <a:xfrm>
            <a:off x="1089744" y="2199718"/>
            <a:ext cx="34126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525252"/>
                </a:solidFill>
                <a:latin typeface="+mj-lt"/>
              </a:rPr>
              <a:t>You can search the library by </a:t>
            </a:r>
            <a:r>
              <a:rPr lang="en-GB" sz="2400" dirty="0">
                <a:solidFill>
                  <a:srgbClr val="00B050"/>
                </a:solidFill>
                <a:latin typeface="+mj-lt"/>
              </a:rPr>
              <a:t>‘Publishers’</a:t>
            </a:r>
            <a:r>
              <a:rPr lang="en-GB" sz="2400" dirty="0">
                <a:solidFill>
                  <a:srgbClr val="525252"/>
                </a:solidFill>
                <a:latin typeface="+mj-lt"/>
              </a:rPr>
              <a:t>. You will initially see the most popular publisher on the Barbour site but can click </a:t>
            </a:r>
            <a:r>
              <a:rPr lang="en-GB" sz="2400" dirty="0">
                <a:solidFill>
                  <a:srgbClr val="00B050"/>
                </a:solidFill>
                <a:latin typeface="+mj-lt"/>
              </a:rPr>
              <a:t>‘Explore more’</a:t>
            </a:r>
            <a:r>
              <a:rPr lang="en-GB" sz="2400" dirty="0">
                <a:solidFill>
                  <a:srgbClr val="525252"/>
                </a:solidFill>
                <a:latin typeface="+mj-lt"/>
              </a:rPr>
              <a:t> to see the full list.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B25387-C9BF-44E9-9E8B-0064CF1BC931}"/>
              </a:ext>
            </a:extLst>
          </p:cNvPr>
          <p:cNvSpPr txBox="1"/>
          <p:nvPr/>
        </p:nvSpPr>
        <p:spPr>
          <a:xfrm>
            <a:off x="1432559" y="816450"/>
            <a:ext cx="4511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47EB6"/>
                </a:solidFill>
                <a:latin typeface="+mj-lt"/>
              </a:rPr>
              <a:t>Explore content – Publishers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751A435-4301-4D74-BEBE-C654ABC62CF4}"/>
              </a:ext>
            </a:extLst>
          </p:cNvPr>
          <p:cNvSpPr/>
          <p:nvPr/>
        </p:nvSpPr>
        <p:spPr>
          <a:xfrm>
            <a:off x="5031569" y="3429215"/>
            <a:ext cx="1125403" cy="218662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8C1F5D7-9AD5-485F-A27D-DB066ED08E86}"/>
              </a:ext>
            </a:extLst>
          </p:cNvPr>
          <p:cNvSpPr/>
          <p:nvPr/>
        </p:nvSpPr>
        <p:spPr>
          <a:xfrm>
            <a:off x="6344479" y="2758656"/>
            <a:ext cx="3776870" cy="1997102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5B2E7E-07B7-45D5-96CC-A730EB96B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52C7-0462-49B5-84B7-35F4DEAFFF02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455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C0A3B4-289B-4CA9-B147-C2AB57AC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51267-BE20-4359-9B9E-142D88AF13B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6C3ED8-D9D5-4F9D-BE2E-A7E03EE8B762}"/>
              </a:ext>
            </a:extLst>
          </p:cNvPr>
          <p:cNvSpPr txBox="1"/>
          <p:nvPr/>
        </p:nvSpPr>
        <p:spPr>
          <a:xfrm>
            <a:off x="1153599" y="5020017"/>
            <a:ext cx="9579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525252"/>
                </a:solidFill>
                <a:latin typeface="+mj-lt"/>
              </a:rPr>
              <a:t>You can use the search bar at the top to look for your publisher of choice, or scroll through the page.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B25387-C9BF-44E9-9E8B-0064CF1BC931}"/>
              </a:ext>
            </a:extLst>
          </p:cNvPr>
          <p:cNvSpPr txBox="1"/>
          <p:nvPr/>
        </p:nvSpPr>
        <p:spPr>
          <a:xfrm>
            <a:off x="1432559" y="493659"/>
            <a:ext cx="4511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47EB6"/>
                </a:solidFill>
                <a:latin typeface="+mj-lt"/>
              </a:rPr>
              <a:t>Explore content – Publishers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501DD5-747C-4F15-86AC-FADB40366E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01" t="11708" r="6603" b="13934"/>
          <a:stretch/>
        </p:blipFill>
        <p:spPr>
          <a:xfrm>
            <a:off x="2309163" y="1212758"/>
            <a:ext cx="7268869" cy="342783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BD04987-F15C-414C-AAED-27260E3173A7}"/>
              </a:ext>
            </a:extLst>
          </p:cNvPr>
          <p:cNvSpPr/>
          <p:nvPr/>
        </p:nvSpPr>
        <p:spPr>
          <a:xfrm>
            <a:off x="2934412" y="3230217"/>
            <a:ext cx="3665171" cy="64604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E53A35-5BAC-4EEB-B48E-1F7FDD2A8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52C7-0462-49B5-84B7-35F4DEAFFF02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9113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C0A3B4-289B-4CA9-B147-C2AB57AC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51267-BE20-4359-9B9E-142D88AF13B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6C3ED8-D9D5-4F9D-BE2E-A7E03EE8B762}"/>
              </a:ext>
            </a:extLst>
          </p:cNvPr>
          <p:cNvSpPr txBox="1"/>
          <p:nvPr/>
        </p:nvSpPr>
        <p:spPr>
          <a:xfrm>
            <a:off x="1237752" y="4991376"/>
            <a:ext cx="10524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525252"/>
                </a:solidFill>
                <a:latin typeface="+mj-lt"/>
              </a:rPr>
              <a:t>Once you have found your chosen publisher, you will see their contact details and by clicking </a:t>
            </a:r>
            <a:r>
              <a:rPr lang="en-GB" sz="2400" dirty="0">
                <a:solidFill>
                  <a:srgbClr val="00B050"/>
                </a:solidFill>
                <a:latin typeface="+mj-lt"/>
              </a:rPr>
              <a:t>‘See document’</a:t>
            </a:r>
            <a:r>
              <a:rPr lang="en-GB" sz="2400" dirty="0">
                <a:solidFill>
                  <a:srgbClr val="525252"/>
                </a:solidFill>
                <a:latin typeface="+mj-lt"/>
              </a:rPr>
              <a:t> you can view all of the documents within our library produced by that publisher. This total number can be seen at the top of the page.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B25387-C9BF-44E9-9E8B-0064CF1BC931}"/>
              </a:ext>
            </a:extLst>
          </p:cNvPr>
          <p:cNvSpPr txBox="1"/>
          <p:nvPr/>
        </p:nvSpPr>
        <p:spPr>
          <a:xfrm>
            <a:off x="1432557" y="493659"/>
            <a:ext cx="4511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47EB6"/>
                </a:solidFill>
                <a:latin typeface="+mj-lt"/>
              </a:rPr>
              <a:t>Explore content – Publishers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7EB1C6-AE8A-472D-BE85-09B4FA7A2F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446" t="17198" r="42554" b="6715"/>
          <a:stretch/>
        </p:blipFill>
        <p:spPr>
          <a:xfrm>
            <a:off x="1432559" y="1162351"/>
            <a:ext cx="3156006" cy="36506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6E5C35-4089-4779-9896-E095045451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91" t="11708" r="6766" b="9421"/>
          <a:stretch/>
        </p:blipFill>
        <p:spPr>
          <a:xfrm>
            <a:off x="5247861" y="1448983"/>
            <a:ext cx="5916356" cy="3057707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6669BC9-4F03-4872-B7FD-869AF029C628}"/>
              </a:ext>
            </a:extLst>
          </p:cNvPr>
          <p:cNvSpPr/>
          <p:nvPr/>
        </p:nvSpPr>
        <p:spPr>
          <a:xfrm>
            <a:off x="1432558" y="2902226"/>
            <a:ext cx="2900904" cy="191076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5520B5F-8A09-4AE6-B2E5-A0B0E056B86F}"/>
              </a:ext>
            </a:extLst>
          </p:cNvPr>
          <p:cNvSpPr/>
          <p:nvPr/>
        </p:nvSpPr>
        <p:spPr>
          <a:xfrm>
            <a:off x="5625548" y="1847922"/>
            <a:ext cx="874644" cy="21941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FEF468-1E10-4275-9F2E-43127EEB1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52C7-0462-49B5-84B7-35F4DEAFFF02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7553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C0A3B4-289B-4CA9-B147-C2AB57AC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51267-BE20-4359-9B9E-142D88AF13B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6321D2-8DF1-4A07-B4E9-E2E66C421B8D}"/>
              </a:ext>
            </a:extLst>
          </p:cNvPr>
          <p:cNvSpPr txBox="1"/>
          <p:nvPr/>
        </p:nvSpPr>
        <p:spPr>
          <a:xfrm>
            <a:off x="1450119" y="1100683"/>
            <a:ext cx="929176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525252"/>
                </a:solidFill>
                <a:latin typeface="+mj-lt"/>
              </a:rPr>
              <a:t>Index</a:t>
            </a:r>
          </a:p>
          <a:p>
            <a:endParaRPr lang="en-GB" sz="2400" b="1" dirty="0">
              <a:solidFill>
                <a:srgbClr val="525252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525252"/>
                </a:solidFill>
                <a:latin typeface="+mj-lt"/>
                <a:hlinkClick r:id="rId3" action="ppaction://hlinksldjump"/>
              </a:rPr>
              <a:t>Log into your account</a:t>
            </a:r>
            <a:endParaRPr lang="en-GB" sz="2400" dirty="0">
              <a:solidFill>
                <a:srgbClr val="525252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525252"/>
                </a:solidFill>
                <a:latin typeface="+mj-lt"/>
                <a:hlinkClick r:id="rId4" action="ppaction://hlinksldjump"/>
              </a:rPr>
              <a:t>Homepage</a:t>
            </a:r>
            <a:endParaRPr lang="en-GB" sz="2400" dirty="0">
              <a:solidFill>
                <a:srgbClr val="525252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525252"/>
                </a:solidFill>
                <a:latin typeface="+mj-lt"/>
                <a:hlinkClick r:id="rId5" action="ppaction://hlinksldjump"/>
              </a:rPr>
              <a:t>Explore content</a:t>
            </a:r>
            <a:endParaRPr lang="en-GB" sz="2400" dirty="0">
              <a:solidFill>
                <a:srgbClr val="525252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525252"/>
                </a:solidFill>
                <a:latin typeface="+mj-lt"/>
                <a:hlinkClick r:id="rId6" action="ppaction://hlinksldjump"/>
              </a:rPr>
              <a:t>Topics</a:t>
            </a:r>
            <a:endParaRPr lang="en-GB" sz="2400" dirty="0">
              <a:solidFill>
                <a:srgbClr val="525252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525252"/>
                </a:solidFill>
                <a:latin typeface="+mj-lt"/>
                <a:hlinkClick r:id="rId7" action="ppaction://hlinksldjump"/>
              </a:rPr>
              <a:t>Explore topics</a:t>
            </a:r>
            <a:endParaRPr lang="en-GB" sz="2400" dirty="0">
              <a:solidFill>
                <a:srgbClr val="525252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525252"/>
                </a:solidFill>
                <a:latin typeface="+mj-lt"/>
                <a:hlinkClick r:id="rId8" action="ppaction://hlinksldjump"/>
              </a:rPr>
              <a:t>Topic overview</a:t>
            </a:r>
            <a:endParaRPr lang="en-GB" sz="2400" dirty="0">
              <a:solidFill>
                <a:srgbClr val="525252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525252"/>
                </a:solidFill>
                <a:latin typeface="+mj-lt"/>
                <a:hlinkClick r:id="rId9" action="ppaction://hlinksldjump"/>
              </a:rPr>
              <a:t>Available resources</a:t>
            </a:r>
            <a:endParaRPr lang="en-GB" sz="2400" dirty="0">
              <a:solidFill>
                <a:srgbClr val="525252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525252"/>
                </a:solidFill>
                <a:latin typeface="+mj-lt"/>
                <a:hlinkClick r:id="rId10" action="ppaction://hlinksldjump"/>
              </a:rPr>
              <a:t>Types of content</a:t>
            </a:r>
            <a:endParaRPr lang="en-GB" sz="2400" dirty="0">
              <a:solidFill>
                <a:srgbClr val="525252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525252"/>
                </a:solidFill>
                <a:latin typeface="+mj-lt"/>
                <a:hlinkClick r:id="rId11" action="ppaction://hlinksldjump"/>
              </a:rPr>
              <a:t>Publishers</a:t>
            </a:r>
            <a:endParaRPr lang="en-GB" sz="2400" dirty="0">
              <a:solidFill>
                <a:srgbClr val="525252"/>
              </a:solidFill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78A92D-B017-49CB-9016-54A8B046D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52C7-0462-49B5-84B7-35F4DEAFFF02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0059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BADE03D-D3C4-47EE-A031-2B68ACD16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AAE925-D844-4B9C-B57D-7C78721D4FA4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AEA986-92DA-499D-BAA3-3B22F59331CF}"/>
              </a:ext>
            </a:extLst>
          </p:cNvPr>
          <p:cNvSpPr txBox="1"/>
          <p:nvPr/>
        </p:nvSpPr>
        <p:spPr>
          <a:xfrm>
            <a:off x="427382" y="1470015"/>
            <a:ext cx="1092641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</a:rPr>
              <a:t>Thank you</a:t>
            </a:r>
          </a:p>
          <a:p>
            <a:endParaRPr lang="en-GB" sz="4000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If you would like any further assistance, please get in touch:</a:t>
            </a:r>
          </a:p>
          <a:p>
            <a:r>
              <a:rPr lang="en-GB" sz="2800" b="1" dirty="0">
                <a:solidFill>
                  <a:schemeClr val="bg1"/>
                </a:solidFill>
              </a:rPr>
              <a:t>help@barbour-ehs.com</a:t>
            </a:r>
          </a:p>
          <a:p>
            <a:r>
              <a:rPr lang="en-GB" sz="2800" b="1" dirty="0">
                <a:solidFill>
                  <a:schemeClr val="bg1"/>
                </a:solidFill>
              </a:rPr>
              <a:t>0845 711 4111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976EB3-6A9E-47D0-AB45-207FB6F29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52C7-0462-49B5-84B7-35F4DEAFFF02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6461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C0A3B4-289B-4CA9-B147-C2AB57AC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51267-BE20-4359-9B9E-142D88AF13B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33B4E4-C0E0-40B0-A035-0F5E161F927A}"/>
              </a:ext>
            </a:extLst>
          </p:cNvPr>
          <p:cNvSpPr txBox="1"/>
          <p:nvPr/>
        </p:nvSpPr>
        <p:spPr>
          <a:xfrm>
            <a:off x="1231568" y="2828833"/>
            <a:ext cx="24447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525252"/>
                </a:solidFill>
                <a:latin typeface="+mj-lt"/>
              </a:rPr>
              <a:t>Login into your account through our </a:t>
            </a:r>
            <a:r>
              <a:rPr lang="en-GB" sz="2400" dirty="0">
                <a:solidFill>
                  <a:srgbClr val="047EB6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homepage</a:t>
            </a:r>
            <a:r>
              <a:rPr lang="en-GB" sz="2400" dirty="0">
                <a:solidFill>
                  <a:srgbClr val="047EB6"/>
                </a:solidFill>
                <a:latin typeface="+mj-lt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CCC2FF-BD60-41BC-8245-ED62410355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4565" y="995747"/>
            <a:ext cx="6768549" cy="48665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1E6B3B-4870-4382-8127-88117D98CABA}"/>
              </a:ext>
            </a:extLst>
          </p:cNvPr>
          <p:cNvSpPr txBox="1"/>
          <p:nvPr/>
        </p:nvSpPr>
        <p:spPr>
          <a:xfrm>
            <a:off x="1432558" y="453131"/>
            <a:ext cx="2821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47EB6"/>
                </a:solidFill>
                <a:latin typeface="+mj-lt"/>
              </a:rPr>
              <a:t>Log into your account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C83927-4FAB-4EE9-8AD3-150DEA3C1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52C7-0462-49B5-84B7-35F4DEAFFF02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8264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C0A3B4-289B-4CA9-B147-C2AB57AC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51267-BE20-4359-9B9E-142D88AF13B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4F445A-1629-494D-B352-E895E009F4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2560" y="1067603"/>
            <a:ext cx="9326880" cy="47227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292802-72C1-46D5-99B7-88A90908E1CA}"/>
              </a:ext>
            </a:extLst>
          </p:cNvPr>
          <p:cNvSpPr txBox="1"/>
          <p:nvPr/>
        </p:nvSpPr>
        <p:spPr>
          <a:xfrm>
            <a:off x="1432560" y="453131"/>
            <a:ext cx="1608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47EB6"/>
                </a:solidFill>
                <a:latin typeface="+mj-lt"/>
              </a:rPr>
              <a:t>Homepage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A74BC3-ED40-415E-959D-EC21047BF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52C7-0462-49B5-84B7-35F4DEAFFF02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386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C0A3B4-289B-4CA9-B147-C2AB57AC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51267-BE20-4359-9B9E-142D88AF13B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6C3ED8-D9D5-4F9D-BE2E-A7E03EE8B762}"/>
              </a:ext>
            </a:extLst>
          </p:cNvPr>
          <p:cNvSpPr txBox="1"/>
          <p:nvPr/>
        </p:nvSpPr>
        <p:spPr>
          <a:xfrm>
            <a:off x="1432559" y="1888801"/>
            <a:ext cx="29229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525252"/>
                </a:solidFill>
                <a:latin typeface="+mj-lt"/>
              </a:rPr>
              <a:t>The </a:t>
            </a:r>
            <a:r>
              <a:rPr lang="en-GB" sz="2400" b="1" dirty="0">
                <a:solidFill>
                  <a:srgbClr val="525252"/>
                </a:solidFill>
                <a:latin typeface="+mj-lt"/>
              </a:rPr>
              <a:t>‘Explore Content’ </a:t>
            </a:r>
            <a:r>
              <a:rPr lang="en-GB" sz="2400" dirty="0">
                <a:solidFill>
                  <a:srgbClr val="525252"/>
                </a:solidFill>
                <a:latin typeface="+mj-lt"/>
              </a:rPr>
              <a:t>section contains all the information within the Barbour library that we have grouped together under individual topics so you have quick access.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278346-D64E-48AD-AB21-409E7075EA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01" t="11841" r="7011" b="5120"/>
          <a:stretch/>
        </p:blipFill>
        <p:spPr>
          <a:xfrm>
            <a:off x="4443969" y="1588676"/>
            <a:ext cx="6957098" cy="3680647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A26E761-4C5E-4B2B-ADEE-3F3F89892267}"/>
              </a:ext>
            </a:extLst>
          </p:cNvPr>
          <p:cNvSpPr/>
          <p:nvPr/>
        </p:nvSpPr>
        <p:spPr>
          <a:xfrm>
            <a:off x="5151782" y="2496522"/>
            <a:ext cx="1109870" cy="882782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601DF42-7EB7-43B3-81E0-72373CD01230}"/>
              </a:ext>
            </a:extLst>
          </p:cNvPr>
          <p:cNvSpPr/>
          <p:nvPr/>
        </p:nvSpPr>
        <p:spPr>
          <a:xfrm>
            <a:off x="6388580" y="1608554"/>
            <a:ext cx="1125403" cy="344556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B25387-C9BF-44E9-9E8B-0064CF1BC931}"/>
              </a:ext>
            </a:extLst>
          </p:cNvPr>
          <p:cNvSpPr txBox="1"/>
          <p:nvPr/>
        </p:nvSpPr>
        <p:spPr>
          <a:xfrm>
            <a:off x="1432559" y="816450"/>
            <a:ext cx="3228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47EB6"/>
                </a:solidFill>
                <a:latin typeface="+mj-lt"/>
              </a:rPr>
              <a:t>Explore content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BC87D-61F1-4A49-B2F9-AAF36B846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52C7-0462-49B5-84B7-35F4DEAFFF02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2123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C0A3B4-289B-4CA9-B147-C2AB57AC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51267-BE20-4359-9B9E-142D88AF13B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6C3ED8-D9D5-4F9D-BE2E-A7E03EE8B762}"/>
              </a:ext>
            </a:extLst>
          </p:cNvPr>
          <p:cNvSpPr txBox="1"/>
          <p:nvPr/>
        </p:nvSpPr>
        <p:spPr>
          <a:xfrm>
            <a:off x="1432559" y="2008281"/>
            <a:ext cx="29229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525252"/>
                </a:solidFill>
                <a:latin typeface="+mj-lt"/>
              </a:rPr>
              <a:t>You can search the library by topics. By hovering over </a:t>
            </a:r>
            <a:r>
              <a:rPr lang="en-GB" sz="2400" dirty="0">
                <a:solidFill>
                  <a:srgbClr val="00B050"/>
                </a:solidFill>
                <a:latin typeface="+mj-lt"/>
              </a:rPr>
              <a:t>‘Topics’</a:t>
            </a:r>
            <a:r>
              <a:rPr lang="en-GB" sz="2400" dirty="0">
                <a:solidFill>
                  <a:srgbClr val="525252"/>
                </a:solidFill>
                <a:latin typeface="+mj-lt"/>
              </a:rPr>
              <a:t>, the most popular subjects people are looking at will be displayed but you can </a:t>
            </a:r>
            <a:r>
              <a:rPr lang="en-GB" sz="2400" dirty="0">
                <a:solidFill>
                  <a:srgbClr val="00B050"/>
                </a:solidFill>
                <a:latin typeface="+mj-lt"/>
              </a:rPr>
              <a:t>‘Explore more’</a:t>
            </a:r>
            <a:r>
              <a:rPr lang="en-GB" sz="2400" dirty="0">
                <a:solidFill>
                  <a:srgbClr val="525252"/>
                </a:solidFill>
                <a:latin typeface="+mj-lt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B25387-C9BF-44E9-9E8B-0064CF1BC931}"/>
              </a:ext>
            </a:extLst>
          </p:cNvPr>
          <p:cNvSpPr txBox="1"/>
          <p:nvPr/>
        </p:nvSpPr>
        <p:spPr>
          <a:xfrm>
            <a:off x="1432559" y="816450"/>
            <a:ext cx="3228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47EB6"/>
                </a:solidFill>
                <a:latin typeface="+mj-lt"/>
              </a:rPr>
              <a:t>Explore content - Topics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FD3591-9FA5-49AC-A2CD-4E86E44FB0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83" t="11835" r="5706" b="8890"/>
          <a:stretch/>
        </p:blipFill>
        <p:spPr>
          <a:xfrm>
            <a:off x="4591878" y="1817275"/>
            <a:ext cx="6883075" cy="342900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751A435-4301-4D74-BEBE-C654ABC62CF4}"/>
              </a:ext>
            </a:extLst>
          </p:cNvPr>
          <p:cNvSpPr/>
          <p:nvPr/>
        </p:nvSpPr>
        <p:spPr>
          <a:xfrm>
            <a:off x="5225330" y="3081130"/>
            <a:ext cx="1125403" cy="17890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8C1F5D7-9AD5-485F-A27D-DB066ED08E86}"/>
              </a:ext>
            </a:extLst>
          </p:cNvPr>
          <p:cNvSpPr/>
          <p:nvPr/>
        </p:nvSpPr>
        <p:spPr>
          <a:xfrm>
            <a:off x="6659217" y="2303285"/>
            <a:ext cx="3776870" cy="1722061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F6CF0D-E2B7-462E-B71E-11008A429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52C7-0462-49B5-84B7-35F4DEAFFF02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5217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C0A3B4-289B-4CA9-B147-C2AB57AC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51267-BE20-4359-9B9E-142D88AF13B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0FFE67-0D79-4E72-83C2-5BF5C4A282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01" t="11981" r="6848" b="7585"/>
          <a:stretch/>
        </p:blipFill>
        <p:spPr>
          <a:xfrm>
            <a:off x="2258467" y="1097560"/>
            <a:ext cx="7675066" cy="39259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6C3ED8-D9D5-4F9D-BE2E-A7E03EE8B762}"/>
              </a:ext>
            </a:extLst>
          </p:cNvPr>
          <p:cNvSpPr txBox="1"/>
          <p:nvPr/>
        </p:nvSpPr>
        <p:spPr>
          <a:xfrm>
            <a:off x="1329536" y="5298775"/>
            <a:ext cx="9444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525252"/>
                </a:solidFill>
                <a:latin typeface="+mj-lt"/>
              </a:rPr>
              <a:t>This gives you a full A-Z of all the topics that we cover. You can use this feature in one of three ways.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B25387-C9BF-44E9-9E8B-0064CF1BC931}"/>
              </a:ext>
            </a:extLst>
          </p:cNvPr>
          <p:cNvSpPr txBox="1"/>
          <p:nvPr/>
        </p:nvSpPr>
        <p:spPr>
          <a:xfrm>
            <a:off x="1329536" y="500629"/>
            <a:ext cx="4103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47EB6"/>
                </a:solidFill>
                <a:latin typeface="+mj-lt"/>
              </a:rPr>
              <a:t>Explore content – Explore topics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4D63F-788E-4A1C-B565-C733D9E93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52C7-0462-49B5-84B7-35F4DEAFFF02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0156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C0A3B4-289B-4CA9-B147-C2AB57AC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51267-BE20-4359-9B9E-142D88AF13B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6C3ED8-D9D5-4F9D-BE2E-A7E03EE8B762}"/>
              </a:ext>
            </a:extLst>
          </p:cNvPr>
          <p:cNvSpPr txBox="1"/>
          <p:nvPr/>
        </p:nvSpPr>
        <p:spPr>
          <a:xfrm>
            <a:off x="1329536" y="5298775"/>
            <a:ext cx="9901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525252"/>
                </a:solidFill>
                <a:latin typeface="+mj-lt"/>
              </a:rPr>
              <a:t>You can use click on the menu on the left hand side of your screen, which lists topic titles. Doing this will display the subtitles within this topic area.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B25387-C9BF-44E9-9E8B-0064CF1BC931}"/>
              </a:ext>
            </a:extLst>
          </p:cNvPr>
          <p:cNvSpPr txBox="1"/>
          <p:nvPr/>
        </p:nvSpPr>
        <p:spPr>
          <a:xfrm>
            <a:off x="1329536" y="500629"/>
            <a:ext cx="4103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47EB6"/>
                </a:solidFill>
                <a:latin typeface="+mj-lt"/>
              </a:rPr>
              <a:t>Explore content – Explore topics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D115F7-D860-4C6A-9915-224FE4297C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20" t="11809" r="6767" b="7295"/>
          <a:stretch/>
        </p:blipFill>
        <p:spPr>
          <a:xfrm>
            <a:off x="2434317" y="1097560"/>
            <a:ext cx="7323365" cy="385638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74235D7-3CF4-4D0B-AFC5-1A0ADED58E84}"/>
              </a:ext>
            </a:extLst>
          </p:cNvPr>
          <p:cNvSpPr/>
          <p:nvPr/>
        </p:nvSpPr>
        <p:spPr>
          <a:xfrm>
            <a:off x="3028782" y="3747052"/>
            <a:ext cx="1125403" cy="17890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066EA2F-E010-407C-AF03-D7D2FC1648FA}"/>
              </a:ext>
            </a:extLst>
          </p:cNvPr>
          <p:cNvSpPr/>
          <p:nvPr/>
        </p:nvSpPr>
        <p:spPr>
          <a:xfrm>
            <a:off x="5267829" y="3657600"/>
            <a:ext cx="1520597" cy="143160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06CABC-F956-4293-AFC6-4785176BD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52C7-0462-49B5-84B7-35F4DEAFFF02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9270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C0A3B4-289B-4CA9-B147-C2AB57AC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51267-BE20-4359-9B9E-142D88AF13B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8D3456-5ED0-4581-82EF-2C485E5BD2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30" t="11809" r="7012" b="8020"/>
          <a:stretch/>
        </p:blipFill>
        <p:spPr>
          <a:xfrm>
            <a:off x="2219746" y="1111754"/>
            <a:ext cx="7616761" cy="39774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6C3ED8-D9D5-4F9D-BE2E-A7E03EE8B762}"/>
              </a:ext>
            </a:extLst>
          </p:cNvPr>
          <p:cNvSpPr txBox="1"/>
          <p:nvPr/>
        </p:nvSpPr>
        <p:spPr>
          <a:xfrm>
            <a:off x="1329536" y="5298775"/>
            <a:ext cx="9901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525252"/>
                </a:solidFill>
                <a:latin typeface="+mj-lt"/>
              </a:rPr>
              <a:t>You can select a letter at the top of the page to narrow down your topic search. Ensure you have selected </a:t>
            </a:r>
            <a:r>
              <a:rPr lang="en-GB" sz="2400" dirty="0">
                <a:solidFill>
                  <a:schemeClr val="accent1"/>
                </a:solidFill>
                <a:latin typeface="+mj-lt"/>
              </a:rPr>
              <a:t>‘All Topics’</a:t>
            </a:r>
            <a:r>
              <a:rPr lang="en-GB" sz="2400" dirty="0">
                <a:solidFill>
                  <a:srgbClr val="525252"/>
                </a:solidFill>
                <a:latin typeface="+mj-lt"/>
              </a:rPr>
              <a:t> otherwise this will not work.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B25387-C9BF-44E9-9E8B-0064CF1BC931}"/>
              </a:ext>
            </a:extLst>
          </p:cNvPr>
          <p:cNvSpPr txBox="1"/>
          <p:nvPr/>
        </p:nvSpPr>
        <p:spPr>
          <a:xfrm>
            <a:off x="1329536" y="500629"/>
            <a:ext cx="4103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47EB6"/>
                </a:solidFill>
                <a:latin typeface="+mj-lt"/>
              </a:rPr>
              <a:t>Explore content – Explore topics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74235D7-3CF4-4D0B-AFC5-1A0ADED58E84}"/>
              </a:ext>
            </a:extLst>
          </p:cNvPr>
          <p:cNvSpPr/>
          <p:nvPr/>
        </p:nvSpPr>
        <p:spPr>
          <a:xfrm>
            <a:off x="2818602" y="3051021"/>
            <a:ext cx="1125403" cy="17890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066EA2F-E010-407C-AF03-D7D2FC1648FA}"/>
              </a:ext>
            </a:extLst>
          </p:cNvPr>
          <p:cNvSpPr/>
          <p:nvPr/>
        </p:nvSpPr>
        <p:spPr>
          <a:xfrm>
            <a:off x="4840357" y="3349487"/>
            <a:ext cx="4154556" cy="35780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41883F-C545-4387-A4DB-765D0CE5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52C7-0462-49B5-84B7-35F4DEAFFF02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169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8B246607A1F640AF1D4DBA96E9A1AD" ma:contentTypeVersion="13" ma:contentTypeDescription="Create a new document." ma:contentTypeScope="" ma:versionID="138ad499ad9e8185a8bba014ed07cf2a">
  <xsd:schema xmlns:xsd="http://www.w3.org/2001/XMLSchema" xmlns:xs="http://www.w3.org/2001/XMLSchema" xmlns:p="http://schemas.microsoft.com/office/2006/metadata/properties" xmlns:ns3="fe27b2b9-0084-464a-88d3-96639f711a00" xmlns:ns4="26d8f742-de7d-407e-9a1b-85de0265aaaa" targetNamespace="http://schemas.microsoft.com/office/2006/metadata/properties" ma:root="true" ma:fieldsID="25a8f0137bf060c870265d978f358afa" ns3:_="" ns4:_="">
    <xsd:import namespace="fe27b2b9-0084-464a-88d3-96639f711a00"/>
    <xsd:import namespace="26d8f742-de7d-407e-9a1b-85de0265aaa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27b2b9-0084-464a-88d3-96639f711a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d8f742-de7d-407e-9a1b-85de0265aaa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DB329B-802F-473F-A1FA-F43D195252E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F451A1C-9A41-428D-8160-6CA0623D32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27b2b9-0084-464a-88d3-96639f711a00"/>
    <ds:schemaRef ds:uri="26d8f742-de7d-407e-9a1b-85de0265aa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CACF31-CF6D-4F50-A130-2DEC04F981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1838</TotalTime>
  <Words>675</Words>
  <Application>Microsoft Office PowerPoint</Application>
  <PresentationFormat>Widescreen</PresentationFormat>
  <Paragraphs>72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 Kelly</dc:creator>
  <cp:lastModifiedBy>Rebecca May</cp:lastModifiedBy>
  <cp:revision>3</cp:revision>
  <dcterms:created xsi:type="dcterms:W3CDTF">2019-05-28T13:39:50Z</dcterms:created>
  <dcterms:modified xsi:type="dcterms:W3CDTF">2022-07-18T13:54:13Z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81c070e-054b-4d1c-ba4c-fc70b099192e_Enabled">
    <vt:lpwstr>True</vt:lpwstr>
  </property>
  <property fmtid="{D5CDD505-2E9C-101B-9397-08002B2CF9AE}" pid="3" name="MSIP_Label_181c070e-054b-4d1c-ba4c-fc70b099192e_SiteId">
    <vt:lpwstr>2567d566-604c-408a-8a60-55d0dc9d9d6b</vt:lpwstr>
  </property>
  <property fmtid="{D5CDD505-2E9C-101B-9397-08002B2CF9AE}" pid="4" name="MSIP_Label_181c070e-054b-4d1c-ba4c-fc70b099192e_Owner">
    <vt:lpwstr>Liam.Griffin@informa.com</vt:lpwstr>
  </property>
  <property fmtid="{D5CDD505-2E9C-101B-9397-08002B2CF9AE}" pid="5" name="MSIP_Label_181c070e-054b-4d1c-ba4c-fc70b099192e_SetDate">
    <vt:lpwstr>2020-07-30T16:27:09.7332736Z</vt:lpwstr>
  </property>
  <property fmtid="{D5CDD505-2E9C-101B-9397-08002B2CF9AE}" pid="6" name="MSIP_Label_181c070e-054b-4d1c-ba4c-fc70b099192e_Name">
    <vt:lpwstr>General</vt:lpwstr>
  </property>
  <property fmtid="{D5CDD505-2E9C-101B-9397-08002B2CF9AE}" pid="7" name="MSIP_Label_181c070e-054b-4d1c-ba4c-fc70b099192e_Application">
    <vt:lpwstr>Microsoft Azure Information Protection</vt:lpwstr>
  </property>
  <property fmtid="{D5CDD505-2E9C-101B-9397-08002B2CF9AE}" pid="8" name="MSIP_Label_181c070e-054b-4d1c-ba4c-fc70b099192e_ActionId">
    <vt:lpwstr>0bd6c7f5-5ee9-432a-8296-5ac2810d105f</vt:lpwstr>
  </property>
  <property fmtid="{D5CDD505-2E9C-101B-9397-08002B2CF9AE}" pid="9" name="MSIP_Label_181c070e-054b-4d1c-ba4c-fc70b099192e_Extended_MSFT_Method">
    <vt:lpwstr>Automatic</vt:lpwstr>
  </property>
  <property fmtid="{D5CDD505-2E9C-101B-9397-08002B2CF9AE}" pid="10" name="MSIP_Label_2bbab825-a111-45e4-86a1-18cee0005896_Enabled">
    <vt:lpwstr>True</vt:lpwstr>
  </property>
  <property fmtid="{D5CDD505-2E9C-101B-9397-08002B2CF9AE}" pid="11" name="MSIP_Label_2bbab825-a111-45e4-86a1-18cee0005896_SiteId">
    <vt:lpwstr>2567d566-604c-408a-8a60-55d0dc9d9d6b</vt:lpwstr>
  </property>
  <property fmtid="{D5CDD505-2E9C-101B-9397-08002B2CF9AE}" pid="12" name="MSIP_Label_2bbab825-a111-45e4-86a1-18cee0005896_Owner">
    <vt:lpwstr>Liam.Griffin@informa.com</vt:lpwstr>
  </property>
  <property fmtid="{D5CDD505-2E9C-101B-9397-08002B2CF9AE}" pid="13" name="MSIP_Label_2bbab825-a111-45e4-86a1-18cee0005896_SetDate">
    <vt:lpwstr>2020-07-30T16:27:09.7332736Z</vt:lpwstr>
  </property>
  <property fmtid="{D5CDD505-2E9C-101B-9397-08002B2CF9AE}" pid="14" name="MSIP_Label_2bbab825-a111-45e4-86a1-18cee0005896_Name">
    <vt:lpwstr>Un-restricted</vt:lpwstr>
  </property>
  <property fmtid="{D5CDD505-2E9C-101B-9397-08002B2CF9AE}" pid="15" name="MSIP_Label_2bbab825-a111-45e4-86a1-18cee0005896_Application">
    <vt:lpwstr>Microsoft Azure Information Protection</vt:lpwstr>
  </property>
  <property fmtid="{D5CDD505-2E9C-101B-9397-08002B2CF9AE}" pid="16" name="MSIP_Label_2bbab825-a111-45e4-86a1-18cee0005896_ActionId">
    <vt:lpwstr>0bd6c7f5-5ee9-432a-8296-5ac2810d105f</vt:lpwstr>
  </property>
  <property fmtid="{D5CDD505-2E9C-101B-9397-08002B2CF9AE}" pid="17" name="MSIP_Label_2bbab825-a111-45e4-86a1-18cee0005896_Parent">
    <vt:lpwstr>181c070e-054b-4d1c-ba4c-fc70b099192e</vt:lpwstr>
  </property>
  <property fmtid="{D5CDD505-2E9C-101B-9397-08002B2CF9AE}" pid="18" name="MSIP_Label_2bbab825-a111-45e4-86a1-18cee0005896_Extended_MSFT_Method">
    <vt:lpwstr>Automatic</vt:lpwstr>
  </property>
  <property fmtid="{D5CDD505-2E9C-101B-9397-08002B2CF9AE}" pid="19" name="Sensitivity">
    <vt:lpwstr>General Un-restricted</vt:lpwstr>
  </property>
  <property fmtid="{D5CDD505-2E9C-101B-9397-08002B2CF9AE}" pid="20" name="ContentTypeId">
    <vt:lpwstr>0x010100908B246607A1F640AF1D4DBA96E9A1AD</vt:lpwstr>
  </property>
</Properties>
</file>